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9.jpg" ContentType="image/pn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56"/>
  </p:notesMasterIdLst>
  <p:sldIdLst>
    <p:sldId id="256" r:id="rId2"/>
    <p:sldId id="312" r:id="rId3"/>
    <p:sldId id="335" r:id="rId4"/>
    <p:sldId id="342" r:id="rId5"/>
    <p:sldId id="336" r:id="rId6"/>
    <p:sldId id="337" r:id="rId7"/>
    <p:sldId id="339" r:id="rId8"/>
    <p:sldId id="340" r:id="rId9"/>
    <p:sldId id="341" r:id="rId10"/>
    <p:sldId id="353" r:id="rId11"/>
    <p:sldId id="331" r:id="rId12"/>
    <p:sldId id="333" r:id="rId13"/>
    <p:sldId id="363" r:id="rId14"/>
    <p:sldId id="332" r:id="rId15"/>
    <p:sldId id="334" r:id="rId16"/>
    <p:sldId id="354" r:id="rId17"/>
    <p:sldId id="355" r:id="rId18"/>
    <p:sldId id="348" r:id="rId19"/>
    <p:sldId id="349" r:id="rId20"/>
    <p:sldId id="350" r:id="rId21"/>
    <p:sldId id="257" r:id="rId22"/>
    <p:sldId id="258" r:id="rId23"/>
    <p:sldId id="289" r:id="rId24"/>
    <p:sldId id="287" r:id="rId25"/>
    <p:sldId id="261" r:id="rId26"/>
    <p:sldId id="264" r:id="rId27"/>
    <p:sldId id="295" r:id="rId28"/>
    <p:sldId id="310" r:id="rId29"/>
    <p:sldId id="356" r:id="rId30"/>
    <p:sldId id="352" r:id="rId31"/>
    <p:sldId id="317" r:id="rId32"/>
    <p:sldId id="320" r:id="rId33"/>
    <p:sldId id="321" r:id="rId34"/>
    <p:sldId id="322" r:id="rId35"/>
    <p:sldId id="305" r:id="rId36"/>
    <p:sldId id="344" r:id="rId37"/>
    <p:sldId id="345" r:id="rId38"/>
    <p:sldId id="346" r:id="rId39"/>
    <p:sldId id="347" r:id="rId40"/>
    <p:sldId id="323" r:id="rId41"/>
    <p:sldId id="324" r:id="rId42"/>
    <p:sldId id="325" r:id="rId43"/>
    <p:sldId id="357" r:id="rId44"/>
    <p:sldId id="326" r:id="rId45"/>
    <p:sldId id="358" r:id="rId46"/>
    <p:sldId id="359" r:id="rId47"/>
    <p:sldId id="360" r:id="rId48"/>
    <p:sldId id="361" r:id="rId49"/>
    <p:sldId id="327" r:id="rId50"/>
    <p:sldId id="329" r:id="rId51"/>
    <p:sldId id="362" r:id="rId52"/>
    <p:sldId id="330" r:id="rId53"/>
    <p:sldId id="309" r:id="rId54"/>
    <p:sldId id="296"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5987" autoAdjust="0"/>
    <p:restoredTop sz="94660"/>
  </p:normalViewPr>
  <p:slideViewPr>
    <p:cSldViewPr snapToGrid="0">
      <p:cViewPr varScale="1">
        <p:scale>
          <a:sx n="106" d="100"/>
          <a:sy n="106" d="100"/>
        </p:scale>
        <p:origin x="-90" y="-360"/>
      </p:cViewPr>
      <p:guideLst>
        <p:guide orient="horz" pos="2160"/>
        <p:guide pos="3840"/>
      </p:guideLst>
    </p:cSldViewPr>
  </p:slideViewPr>
  <p:notesTextViewPr>
    <p:cViewPr>
      <p:scale>
        <a:sx n="1" d="1"/>
        <a:sy n="1" d="1"/>
      </p:scale>
      <p:origin x="0" y="0"/>
    </p:cViewPr>
  </p:notesTextViewPr>
  <p:sorterViewPr>
    <p:cViewPr>
      <p:scale>
        <a:sx n="100" d="100"/>
        <a:sy n="100" d="100"/>
      </p:scale>
      <p:origin x="0" y="3864"/>
    </p:cViewPr>
  </p:sorterViewPr>
  <p:notesViewPr>
    <p:cSldViewPr snapToGrid="0">
      <p:cViewPr varScale="1">
        <p:scale>
          <a:sx n="89" d="100"/>
          <a:sy n="89" d="100"/>
        </p:scale>
        <p:origin x="-307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4/23/2015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481797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a:t>
            </a:r>
            <a:r>
              <a:rPr lang="en-US" dirty="0" smtClean="0"/>
              <a:t>start out in </a:t>
            </a:r>
            <a:r>
              <a:rPr lang="en-US" dirty="0" smtClean="0"/>
              <a:t>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turn our attention to some more specific things you can do to foster data-driven journalism in the newsroom and support your reporters when they are doing data-driven stories.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2468642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379006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62180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 BETTER WATCHDOG: </a:t>
            </a:r>
            <a:br>
              <a:rPr lang="en-US" dirty="0" smtClean="0"/>
            </a:br>
            <a:r>
              <a:rPr lang="en-US" dirty="0" smtClean="0"/>
              <a:t>Our job as watchdogs of government requires us to find things that government officials won’t just hand to us in a press release. And to find those things, investigative journalists have long followed the mantra of having a “documents state of mind.” Now that so much government information is stored electronically, we need to have a “data state of mind.”  A reporter who can analyze this data is able to open a lot more doors. </a:t>
            </a:r>
          </a:p>
          <a:p>
            <a:endParaRPr lang="en-US" dirty="0"/>
          </a:p>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YOUR OWN QUESTIONS:</a:t>
            </a:r>
          </a:p>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special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 TRUE?</a:t>
            </a:r>
          </a:p>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a:p>
          <a:p>
            <a:r>
              <a:rPr lang="en-US" smtClean="0"/>
              <a:t>So the baseball </a:t>
            </a:r>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use stand-alone data-driven </a:t>
            </a:r>
            <a:r>
              <a:rPr lang="en-US" dirty="0" err="1" smtClean="0"/>
              <a:t>interactives</a:t>
            </a:r>
            <a:r>
              <a:rPr lang="en-US" dirty="0" smtClean="0"/>
              <a:t> to engage readers. The DFM Data team built crime maps for both St. Paul and Denver. New data flows into these maps on a regular basis, giving readers a great way to keep tabs on crime in their neighborhood. In addition to seeing the overall trends, you can click on a neighborhood and see the actual crimes plotted on the map.</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We can see which company owns the most farms. Perhaps by using the maximum number of turkeys and the size of the barns we could get some kind of density measurement -- maybe some farms pack their turkeys in more densely than other farms.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ask 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1961432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key finding? Try to boil that down to language that doesn’t require very many numbers. Note how this story from the Center for Investigative Reporting simply uses “more than quintupled” as it’s star number.</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886901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 and your reporters –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look at the graphic that they use to display that quintupling of the number of prescriptions. Remember they noted that this was occurring at the same time as a decline in the number of patients. So wouldn’t it be better to look at the change in the prescriptions per patient ratio?</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3129762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lot of potential ways the </a:t>
            </a:r>
            <a:r>
              <a:rPr lang="en-US" dirty="0" err="1" smtClean="0"/>
              <a:t>Thunderdome</a:t>
            </a:r>
            <a:r>
              <a:rPr lang="en-US" dirty="0" smtClean="0"/>
              <a:t> Data Team can help your newsroom. The main thing to know is that we’re not always going to be able to help, but we are very eager to try. The best approach is to contact us as early in the process as possible. Contacting Data Team Editor Tom Meagher is the best route to go and he’ll figure out if someone on the team is capable and available to help. </a:t>
            </a:r>
          </a:p>
          <a:p>
            <a:endParaRPr lang="en-US" dirty="0"/>
          </a:p>
          <a:p>
            <a:r>
              <a:rPr lang="en-US" dirty="0" smtClean="0"/>
              <a:t>We also are doing a lot of training. Earlier this month, I launched a monthly “community call” where we will offer a variety of data-related topics. Next month we’ll have a virtual demo of a great new data site, CensusReporter.org, that has made census data much more accessible for reporters.</a:t>
            </a:r>
          </a:p>
          <a:p>
            <a:endParaRPr lang="en-US" dirty="0" smtClean="0"/>
          </a:p>
          <a:p>
            <a:r>
              <a:rPr lang="en-US" dirty="0" smtClean="0"/>
              <a:t>We will be offering other virtual training opportunities in the coming months, and we are also available to come into your newsroom.</a:t>
            </a:r>
          </a:p>
          <a:p>
            <a:endParaRPr lang="en-US" dirty="0"/>
          </a:p>
          <a:p>
            <a:r>
              <a:rPr lang="en-US" dirty="0" smtClean="0"/>
              <a:t>And finally, anyone in your newsroom working with data regularly should join our DFM data Google group.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53</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54</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reporter on a story involving data analysis is to 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all kinds of ways your analysis results can end up with big outliers or unusual results – and the majority of the time it’s either the result of faulty data to begin with or some error in the analysis. A paper in Florida published a story saying the </a:t>
            </a:r>
            <a:r>
              <a:rPr lang="en-US" dirty="0" err="1" smtClean="0"/>
              <a:t>Llasa</a:t>
            </a:r>
            <a:r>
              <a:rPr lang="en-US" dirty="0" smtClean="0"/>
              <a:t> </a:t>
            </a:r>
            <a:r>
              <a:rPr lang="en-US" dirty="0" err="1" smtClean="0"/>
              <a:t>Appso</a:t>
            </a:r>
            <a:r>
              <a:rPr lang="en-US" dirty="0" smtClean="0"/>
              <a:t> was the most common dog breed in their county based on an analysis of dog license data. The next day they had to run a correction. The reporter had sorted the spreadsheet incorrectly.</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 key part of your job is to make sure the reporter has consulted one or more people and shown them the results.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26924732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4/23/2015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4/23/2015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4/23/2015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4/23/2015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mjwebster.github.io/DataJ/Other/Ideasbybeat.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sptimes.com/2006/02/26/Pasco/_May_I_have_your_atte.s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www.jsonline.com/news/milwaukee/98682339.html"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hyperlink" Target="http://www.twincities.com/education/ci_24608568/st-paul-public-school-district-beefs-up-funding"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hyperlink" Target="http://www.twincities.com/education/ci_24988964/silvas-strong-schools-plan-bold-changes-but-results" TargetMode="Externa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jpg"/></Relationships>
</file>

<file path=ppt/slides/_rels/slide28.xml.rels><?xml version="1.0" encoding="UTF-8" standalone="yes"?>
<Relationships xmlns="http://schemas.openxmlformats.org/package/2006/relationships"><Relationship Id="rId3" Type="http://schemas.openxmlformats.org/officeDocument/2006/relationships/hyperlink" Target="http://crime.chicagotribune.com/"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hyperlink" Target="http://www.revealnews.org/article-legacy/opiates-handed-out-like-candy-to-doped-up-veterans-at-wisconsin-va/"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atawrapper.de/"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ublic.tableau.com/s/gallery/visualizing-simpson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google.com/fusiontables/DataSource?docid=1q_IraoB_4iSXIdi7V2YBOawab9vf6EanFpl04vgk"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www.amazon.com/Data-Literacy-David-L-Herzog/dp/1483333469/ref=sr_1_1?s=books&amp;ie=UTF8&amp;qid=1429826903&amp;sr=1-1&amp;keywords=data+literacy+in+book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4400" dirty="0" smtClean="0">
                <a:solidFill>
                  <a:schemeClr val="accent2">
                    <a:lumMod val="50000"/>
                  </a:schemeClr>
                </a:solidFill>
              </a:rPr>
              <a:t>Data journalism 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p:transition spd="slow">
    <p:pull/>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0788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183122704"/>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2327412138"/>
      </p:ext>
    </p:extLst>
  </p:cSld>
  <p:clrMapOvr>
    <a:masterClrMapping/>
  </p:clrMapOvr>
  <p:transition spd="slow">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401869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666070763"/>
      </p:ext>
    </p:extLst>
  </p:cSld>
  <p:clrMapOvr>
    <a:masterClrMapping/>
  </p:clrMapOvr>
  <p:transition spd="slow">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endParaRPr lang="en-US" dirty="0" smtClean="0"/>
          </a:p>
          <a:p>
            <a:endParaRPr lang="en-US" dirty="0"/>
          </a:p>
        </p:txBody>
      </p:sp>
    </p:spTree>
    <p:extLst>
      <p:ext uri="{BB962C8B-B14F-4D97-AF65-F5344CB8AC3E}">
        <p14:creationId xmlns:p14="http://schemas.microsoft.com/office/powerpoint/2010/main" val="3383725591"/>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773018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1670567386"/>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4774449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r>
              <a:rPr lang="en-US" dirty="0" smtClean="0"/>
              <a:t>A road map</a:t>
            </a:r>
            <a:endParaRPr lang="en-US" dirty="0"/>
          </a:p>
        </p:txBody>
      </p:sp>
    </p:spTree>
    <p:extLst>
      <p:ext uri="{BB962C8B-B14F-4D97-AF65-F5344CB8AC3E}">
        <p14:creationId xmlns:p14="http://schemas.microsoft.com/office/powerpoint/2010/main" val="1185113755"/>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Beat development</a:t>
            </a:r>
            <a:endParaRPr lang="en-US" dirty="0"/>
          </a:p>
        </p:txBody>
      </p:sp>
      <p:sp>
        <p:nvSpPr>
          <p:cNvPr id="5" name="Content Placeholder 4"/>
          <p:cNvSpPr>
            <a:spLocks noGrp="1"/>
          </p:cNvSpPr>
          <p:nvPr>
            <p:ph idx="1"/>
          </p:nvPr>
        </p:nvSpPr>
        <p:spPr/>
        <p:txBody>
          <a:bodyPr/>
          <a:lstStyle/>
          <a:p>
            <a:r>
              <a:rPr lang="en-US" dirty="0" smtClean="0"/>
              <a:t>Encourage reporters to find their data “sources”, add them to their Rolodex, take them “out for coffee,” etc.</a:t>
            </a:r>
          </a:p>
          <a:p>
            <a:r>
              <a:rPr lang="en-US" dirty="0" smtClean="0"/>
              <a:t>Give reporters time to explore a dataset that is crucial to his/her beat, perhaps even generate a minimum story from it</a:t>
            </a:r>
            <a:endParaRPr lang="en-US" dirty="0"/>
          </a:p>
        </p:txBody>
      </p:sp>
    </p:spTree>
    <p:extLst>
      <p:ext uri="{BB962C8B-B14F-4D97-AF65-F5344CB8AC3E}">
        <p14:creationId xmlns:p14="http://schemas.microsoft.com/office/powerpoint/2010/main" val="2820643447"/>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data journalism?</a:t>
            </a:r>
            <a:endParaRPr lang="en-US" dirty="0"/>
          </a:p>
        </p:txBody>
      </p:sp>
      <p:sp>
        <p:nvSpPr>
          <p:cNvPr id="5" name="Content Placeholder 4"/>
          <p:cNvSpPr>
            <a:spLocks noGrp="1"/>
          </p:cNvSpPr>
          <p:nvPr>
            <p:ph idx="1"/>
          </p:nvPr>
        </p:nvSpPr>
        <p:spPr/>
        <p:txBody>
          <a:bodyPr>
            <a:normAutofit/>
          </a:bodyPr>
          <a:lstStyle/>
          <a:p>
            <a:r>
              <a:rPr lang="en-US" dirty="0" smtClean="0"/>
              <a:t>A story that relies heavily on our own analysis of “raw data”</a:t>
            </a:r>
          </a:p>
          <a:p>
            <a:r>
              <a:rPr lang="en-US" dirty="0" smtClean="0"/>
              <a:t>A story that uses our own data analysis to provide context or more support to a story</a:t>
            </a:r>
          </a:p>
          <a:p>
            <a:r>
              <a:rPr lang="en-US" dirty="0" smtClean="0"/>
              <a:t>A data-driven digital product: i.e. interactive map, graphic, database, news app, data visualization</a:t>
            </a:r>
          </a:p>
          <a:p>
            <a:endParaRPr lang="en-US" dirty="0" smtClean="0"/>
          </a:p>
          <a:p>
            <a:endParaRPr lang="en-US" dirty="0"/>
          </a:p>
        </p:txBody>
      </p:sp>
    </p:spTree>
    <p:extLst>
      <p:ext uri="{BB962C8B-B14F-4D97-AF65-F5344CB8AC3E}">
        <p14:creationId xmlns:p14="http://schemas.microsoft.com/office/powerpoint/2010/main" val="2477322437"/>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p:txBody>
          <a:bodyPr/>
          <a:lstStyle/>
          <a:p>
            <a:r>
              <a:rPr lang="en-US" dirty="0" smtClean="0"/>
              <a:t>Encourage reporters to frame ideas as questions, not nouns.</a:t>
            </a:r>
          </a:p>
          <a:p>
            <a:r>
              <a:rPr lang="en-US" dirty="0" smtClean="0"/>
              <a:t>Before launching something, make sure reporter looks to see what other journalists, academics, non-profits have done. Learn from their work, rather than reinventing the wheel</a:t>
            </a:r>
            <a:r>
              <a:rPr lang="en-US" dirty="0" smtClean="0"/>
              <a:t>.</a:t>
            </a:r>
          </a:p>
          <a:p>
            <a:r>
              <a:rPr lang="en-US" dirty="0" smtClean="0">
                <a:hlinkClick r:id="rId2"/>
              </a:rPr>
              <a:t>Data by beat</a:t>
            </a:r>
            <a:endParaRPr lang="en-US" dirty="0" smtClean="0"/>
          </a:p>
          <a:p>
            <a:r>
              <a:rPr lang="en-US" dirty="0" smtClean="0"/>
              <a:t>Data can benefit stories of all sizes.....</a:t>
            </a:r>
            <a:endParaRPr lang="en-US" dirty="0"/>
          </a:p>
        </p:txBody>
      </p:sp>
    </p:spTree>
    <p:extLst>
      <p:ext uri="{BB962C8B-B14F-4D97-AF65-F5344CB8AC3E}">
        <p14:creationId xmlns:p14="http://schemas.microsoft.com/office/powerpoint/2010/main" val="1195229227"/>
      </p:ext>
    </p:extLst>
  </p:cSld>
  <p:clrMapOvr>
    <a:masterClrMapping/>
  </p:clrMapOvr>
  <p:transition spd="slow">
    <p:pull/>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3173978766"/>
      </p:ext>
    </p:extLst>
  </p:cSld>
  <p:clrMapOvr>
    <a:masterClrMapping/>
  </p:clrMapOvr>
  <p:transition spd="slow">
    <p:pull/>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90" y="947843"/>
            <a:ext cx="7203664" cy="4490745"/>
          </a:xfrm>
          <a:prstGeom prst="rect">
            <a:avLst/>
          </a:prstGeom>
        </p:spPr>
      </p:pic>
      <p:sp>
        <p:nvSpPr>
          <p:cNvPr id="5" name="TextBox 4"/>
          <p:cNvSpPr txBox="1"/>
          <p:nvPr/>
        </p:nvSpPr>
        <p:spPr>
          <a:xfrm>
            <a:off x="8550888" y="2135839"/>
            <a:ext cx="2717747"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2717488518"/>
      </p:ext>
    </p:extLst>
  </p:cSld>
  <p:clrMapOvr>
    <a:masterClrMapping/>
  </p:clrMapOvr>
  <p:transition spd="slow">
    <p:pull/>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1087812307"/>
      </p:ext>
    </p:extLst>
  </p:cSld>
  <p:clrMapOvr>
    <a:masterClrMapping/>
  </p:clrMapOvr>
  <p:transition spd="slow">
    <p:pull/>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1916473666"/>
      </p:ext>
    </p:extLst>
  </p:cSld>
  <p:clrMapOvr>
    <a:masterClrMapping/>
  </p:clrMapOvr>
  <p:transition spd="slow">
    <p:pull/>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95618" y="805224"/>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473430565"/>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80447" y="606145"/>
            <a:ext cx="7342094" cy="890961"/>
          </a:xfrm>
        </p:spPr>
        <p:txBody>
          <a:bodyPr/>
          <a:lstStyle/>
          <a:p>
            <a:r>
              <a:rPr lang="en-US" dirty="0" smtClean="0"/>
              <a:t>Better beat reporting</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155" y="1622864"/>
            <a:ext cx="4229780" cy="4151673"/>
          </a:xfrm>
          <a:prstGeom prst="rect">
            <a:avLst/>
          </a:prstGeom>
        </p:spPr>
      </p:pic>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9698" y="1622864"/>
            <a:ext cx="3979469" cy="4254186"/>
          </a:xfrm>
          <a:prstGeom prst="rect">
            <a:avLst/>
          </a:prstGeom>
        </p:spPr>
      </p:pic>
    </p:spTree>
    <p:extLst>
      <p:ext uri="{BB962C8B-B14F-4D97-AF65-F5344CB8AC3E}">
        <p14:creationId xmlns:p14="http://schemas.microsoft.com/office/powerpoint/2010/main" val="71278605"/>
      </p:ext>
    </p:extLst>
  </p:cSld>
  <p:clrMapOvr>
    <a:masterClrMapping/>
  </p:clrMapOvr>
  <p:transition spd="slow">
    <p:pull/>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587" y="2248355"/>
            <a:ext cx="6213739" cy="3876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itle 1"/>
          <p:cNvSpPr>
            <a:spLocks noGrp="1"/>
          </p:cNvSpPr>
          <p:nvPr>
            <p:ph type="title"/>
          </p:nvPr>
        </p:nvSpPr>
        <p:spPr/>
        <p:txBody>
          <a:bodyPr/>
          <a:lstStyle/>
          <a:p>
            <a:pPr algn="l"/>
            <a:r>
              <a:rPr lang="en-US" dirty="0" smtClean="0"/>
              <a:t>Put big events into context</a:t>
            </a:r>
            <a:endParaRPr lang="en-US" dirty="0"/>
          </a:p>
        </p:txBody>
      </p:sp>
    </p:spTree>
    <p:extLst>
      <p:ext uri="{BB962C8B-B14F-4D97-AF65-F5344CB8AC3E}">
        <p14:creationId xmlns:p14="http://schemas.microsoft.com/office/powerpoint/2010/main" val="2414531154"/>
      </p:ext>
    </p:extLst>
  </p:cSld>
  <p:clrMapOvr>
    <a:masterClrMapping/>
  </p:clrMapOvr>
  <p:transition spd="slow">
    <p:pull/>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0417" y="1255059"/>
            <a:ext cx="5860687" cy="4428565"/>
          </a:xfrm>
          <a:prstGeom prst="rect">
            <a:avLst/>
          </a:prstGeom>
        </p:spPr>
      </p:pic>
      <p:sp>
        <p:nvSpPr>
          <p:cNvPr id="3" name="Title 2"/>
          <p:cNvSpPr>
            <a:spLocks noGrp="1"/>
          </p:cNvSpPr>
          <p:nvPr>
            <p:ph type="title"/>
          </p:nvPr>
        </p:nvSpPr>
        <p:spPr/>
        <p:txBody>
          <a:bodyPr/>
          <a:lstStyle/>
          <a:p>
            <a:pPr algn="l"/>
            <a:r>
              <a:rPr lang="en-US" dirty="0" smtClean="0"/>
              <a:t>Engage readers</a:t>
            </a:r>
            <a:endParaRPr lang="en-US" dirty="0"/>
          </a:p>
        </p:txBody>
      </p:sp>
    </p:spTree>
    <p:extLst>
      <p:ext uri="{BB962C8B-B14F-4D97-AF65-F5344CB8AC3E}">
        <p14:creationId xmlns:p14="http://schemas.microsoft.com/office/powerpoint/2010/main" val="1574764207"/>
      </p:ext>
    </p:extLst>
  </p:cSld>
  <p:clrMapOvr>
    <a:masterClrMapping/>
  </p:clrMapOvr>
  <p:transition spd="slow">
    <p:pull/>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Should we use data analysis?</a:t>
            </a:r>
            <a:endParaRPr lang="en-US" dirty="0"/>
          </a:p>
        </p:txBody>
      </p:sp>
      <p:sp>
        <p:nvSpPr>
          <p:cNvPr id="6" name="Content Placeholder 5"/>
          <p:cNvSpPr>
            <a:spLocks noGrp="1"/>
          </p:cNvSpPr>
          <p:nvPr>
            <p:ph idx="1"/>
          </p:nvPr>
        </p:nvSpPr>
        <p:spPr/>
        <p:txBody>
          <a:bodyPr/>
          <a:lstStyle/>
          <a:p>
            <a:r>
              <a:rPr lang="en-US" dirty="0" smtClean="0"/>
              <a:t>Has </a:t>
            </a:r>
            <a:r>
              <a:rPr lang="en-US" dirty="0" smtClean="0"/>
              <a:t>somebody already done this analysis?</a:t>
            </a:r>
          </a:p>
          <a:p>
            <a:r>
              <a:rPr lang="en-US" dirty="0" smtClean="0"/>
              <a:t>How complicated is the analysis?</a:t>
            </a:r>
          </a:p>
          <a:p>
            <a:r>
              <a:rPr lang="en-US" dirty="0" smtClean="0"/>
              <a:t>How important is this story</a:t>
            </a:r>
            <a:r>
              <a:rPr lang="en-US" dirty="0" smtClean="0"/>
              <a:t>?</a:t>
            </a:r>
          </a:p>
          <a:p>
            <a:r>
              <a:rPr lang="en-US" dirty="0"/>
              <a:t>How much time do you have?</a:t>
            </a:r>
          </a:p>
          <a:p>
            <a:pPr marL="0" indent="0">
              <a:buNone/>
            </a:pPr>
            <a:endParaRPr lang="en-US" dirty="0"/>
          </a:p>
        </p:txBody>
      </p:sp>
    </p:spTree>
    <p:extLst>
      <p:ext uri="{BB962C8B-B14F-4D97-AF65-F5344CB8AC3E}">
        <p14:creationId xmlns:p14="http://schemas.microsoft.com/office/powerpoint/2010/main" val="296578507"/>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p:transition spd="slow">
    <p:pull/>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5" name="Content Placeholder 4"/>
          <p:cNvSpPr>
            <a:spLocks noGrp="1"/>
          </p:cNvSpPr>
          <p:nvPr>
            <p:ph idx="1"/>
          </p:nvPr>
        </p:nvSpPr>
        <p:spPr/>
        <p:txBody>
          <a:bodyPr/>
          <a:lstStyle/>
          <a:p>
            <a:r>
              <a:rPr lang="en-US" dirty="0" smtClean="0"/>
              <a:t>Waiting for requested data</a:t>
            </a:r>
          </a:p>
          <a:p>
            <a:r>
              <a:rPr lang="en-US" dirty="0" smtClean="0"/>
              <a:t>Cleaning data, if necessary</a:t>
            </a:r>
          </a:p>
          <a:p>
            <a:r>
              <a:rPr lang="en-US" dirty="0" smtClean="0"/>
              <a:t>Analyzing data</a:t>
            </a:r>
          </a:p>
          <a:p>
            <a:r>
              <a:rPr lang="en-US" dirty="0" smtClean="0"/>
              <a:t>Reporting and repeating analysis</a:t>
            </a:r>
            <a:endParaRPr lang="en-US" dirty="0"/>
          </a:p>
        </p:txBody>
      </p:sp>
    </p:spTree>
    <p:extLst>
      <p:ext uri="{BB962C8B-B14F-4D97-AF65-F5344CB8AC3E}">
        <p14:creationId xmlns:p14="http://schemas.microsoft.com/office/powerpoint/2010/main" val="1042290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Make sure reporter does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911450270"/>
      </p:ext>
    </p:extLst>
  </p:cSld>
  <p:clrMapOvr>
    <a:masterClrMapping/>
  </p:clrMapOvr>
  <p:transition spd="slow">
    <p:pull/>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has arrived!</a:t>
            </a:r>
            <a:endParaRPr lang="en-US" dirty="0"/>
          </a:p>
        </p:txBody>
      </p:sp>
      <p:sp>
        <p:nvSpPr>
          <p:cNvPr id="3" name="Content Placeholder 2"/>
          <p:cNvSpPr>
            <a:spLocks noGrp="1"/>
          </p:cNvSpPr>
          <p:nvPr>
            <p:ph idx="1"/>
          </p:nvPr>
        </p:nvSpPr>
        <p:spPr/>
        <p:txBody>
          <a:bodyPr/>
          <a:lstStyle/>
          <a:p>
            <a:r>
              <a:rPr lang="en-US" dirty="0" smtClean="0"/>
              <a:t>Encourage </a:t>
            </a:r>
            <a:r>
              <a:rPr lang="en-US" dirty="0" smtClean="0"/>
              <a:t>the reporter to come up with some questions and working theories.</a:t>
            </a:r>
          </a:p>
          <a:p>
            <a:r>
              <a:rPr lang="en-US" dirty="0"/>
              <a:t>Ask the reporter some questions to get a feel for how well they understand the data. If they can’t answer, encourage them to seek out help from experts or the place the data came from. </a:t>
            </a:r>
          </a:p>
          <a:p>
            <a:endParaRPr lang="en-US" dirty="0"/>
          </a:p>
        </p:txBody>
      </p:sp>
    </p:spTree>
    <p:extLst>
      <p:ext uri="{BB962C8B-B14F-4D97-AF65-F5344CB8AC3E}">
        <p14:creationId xmlns:p14="http://schemas.microsoft.com/office/powerpoint/2010/main" val="3098329708"/>
      </p:ext>
    </p:extLst>
  </p:cSld>
  <p:clrMapOvr>
    <a:masterClrMapping/>
  </p:clrMapOvr>
  <p:transition spd="slow">
    <p:pull/>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should be asking...</a:t>
            </a:r>
            <a:endParaRPr lang="en-US" dirty="0"/>
          </a:p>
        </p:txBody>
      </p:sp>
      <p:sp>
        <p:nvSpPr>
          <p:cNvPr id="3" name="Content Placeholder 2"/>
          <p:cNvSpPr>
            <a:spLocks noGrp="1"/>
          </p:cNvSpPr>
          <p:nvPr>
            <p:ph idx="1"/>
          </p:nvPr>
        </p:nvSpPr>
        <p:spPr/>
        <p:txBody>
          <a:bodyPr/>
          <a:lstStyle/>
          <a:p>
            <a:r>
              <a:rPr lang="en-US" dirty="0" smtClean="0"/>
              <a:t>What does each record represent?</a:t>
            </a:r>
          </a:p>
          <a:p>
            <a:r>
              <a:rPr lang="en-US" dirty="0" smtClean="0"/>
              <a:t>What’s the time frame of the data?</a:t>
            </a:r>
          </a:p>
          <a:p>
            <a:r>
              <a:rPr lang="en-US" dirty="0" smtClean="0"/>
              <a:t>Are there any fields you don’t understand?</a:t>
            </a:r>
          </a:p>
          <a:p>
            <a:r>
              <a:rPr lang="en-US" dirty="0" smtClean="0"/>
              <a:t>Does it contain th</a:t>
            </a:r>
            <a:r>
              <a:rPr lang="en-US" dirty="0" smtClean="0"/>
              <a:t>e fields of information you expected?</a:t>
            </a:r>
            <a:endParaRPr lang="en-US" dirty="0" smtClean="0"/>
          </a:p>
          <a:p>
            <a:r>
              <a:rPr lang="en-US" dirty="0" smtClean="0"/>
              <a:t>Does the data need to be “cleaned?”</a:t>
            </a:r>
          </a:p>
          <a:p>
            <a:endParaRPr lang="en-US" dirty="0"/>
          </a:p>
        </p:txBody>
      </p:sp>
    </p:spTree>
    <p:extLst>
      <p:ext uri="{BB962C8B-B14F-4D97-AF65-F5344CB8AC3E}">
        <p14:creationId xmlns:p14="http://schemas.microsoft.com/office/powerpoint/2010/main" val="4147465112"/>
      </p:ext>
    </p:extLst>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Encourage reporter to keep a data “trail”</a:t>
            </a:r>
          </a:p>
          <a:p>
            <a:r>
              <a:rPr lang="en-US" dirty="0" smtClean="0"/>
              <a:t>Sit down with the reporter, at least once, and have them show you the data and key parts of the analysis</a:t>
            </a:r>
          </a:p>
          <a:p>
            <a:r>
              <a:rPr lang="en-US" dirty="0" smtClean="0"/>
              <a:t>Get digital and graphics people in the loop ASAP</a:t>
            </a:r>
          </a:p>
          <a:p>
            <a:r>
              <a:rPr lang="en-US" dirty="0" smtClean="0"/>
              <a:t>After analysis, have reporter write 2-3 graph summary to help find main points AND the holes</a:t>
            </a:r>
          </a:p>
          <a:p>
            <a:r>
              <a:rPr lang="en-US" dirty="0" smtClean="0"/>
              <a:t>Expect that more analysis will be needed, after additional reporting</a:t>
            </a:r>
            <a:endParaRPr lang="en-US" dirty="0"/>
          </a:p>
        </p:txBody>
      </p:sp>
    </p:spTree>
    <p:extLst>
      <p:ext uri="{BB962C8B-B14F-4D97-AF65-F5344CB8AC3E}">
        <p14:creationId xmlns:p14="http://schemas.microsoft.com/office/powerpoint/2010/main" val="3020579419"/>
      </p:ext>
    </p:extLst>
  </p:cSld>
  <p:clrMapOvr>
    <a:masterClrMapping/>
  </p:clrMapOvr>
  <p:transition spd="slow">
    <p:pull/>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findings</a:t>
            </a:r>
            <a:endParaRPr lang="en-US" dirty="0"/>
          </a:p>
        </p:txBody>
      </p:sp>
      <p:sp>
        <p:nvSpPr>
          <p:cNvPr id="3" name="Content Placeholder 2"/>
          <p:cNvSpPr>
            <a:spLocks noGrp="1"/>
          </p:cNvSpPr>
          <p:nvPr>
            <p:ph sz="half" idx="1"/>
          </p:nvPr>
        </p:nvSpPr>
        <p:spPr/>
        <p:txBody>
          <a:bodyPr/>
          <a:lstStyle/>
          <a:p>
            <a:r>
              <a:rPr lang="en-US" dirty="0" smtClean="0"/>
              <a:t>Do the findings make sense?</a:t>
            </a:r>
          </a:p>
          <a:p>
            <a:r>
              <a:rPr lang="en-US" dirty="0" smtClean="0"/>
              <a:t>If something seems too good to be true, it probably is.</a:t>
            </a:r>
          </a:p>
          <a:p>
            <a:r>
              <a:rPr lang="en-US" dirty="0" smtClean="0"/>
              <a:t>Do findings line up with what sources are saying? Do any sources question the results?</a:t>
            </a:r>
          </a:p>
        </p:txBody>
      </p:sp>
      <p:sp>
        <p:nvSpPr>
          <p:cNvPr id="4" name="Content Placeholder 3"/>
          <p:cNvSpPr>
            <a:spLocks noGrp="1"/>
          </p:cNvSpPr>
          <p:nvPr>
            <p:ph sz="half" idx="2"/>
          </p:nvPr>
        </p:nvSpPr>
        <p:spPr/>
        <p:txBody>
          <a:bodyPr/>
          <a:lstStyle/>
          <a:p>
            <a:r>
              <a:rPr lang="en-US" dirty="0"/>
              <a:t>Don’t be afraid to consult experts, ask them to review your methodology and findings</a:t>
            </a:r>
          </a:p>
          <a:p>
            <a:r>
              <a:rPr lang="en-US" dirty="0" smtClean="0"/>
              <a:t>Have critics/key sources reviewed the findings? (don’t wait until the last minute!)</a:t>
            </a:r>
          </a:p>
          <a:p>
            <a:r>
              <a:rPr lang="en-US" dirty="0" smtClean="0"/>
              <a:t>Have reporter repeat analysis</a:t>
            </a:r>
            <a:endParaRPr lang="en-US" dirty="0"/>
          </a:p>
        </p:txBody>
      </p:sp>
    </p:spTree>
    <p:extLst>
      <p:ext uri="{BB962C8B-B14F-4D97-AF65-F5344CB8AC3E}">
        <p14:creationId xmlns:p14="http://schemas.microsoft.com/office/powerpoint/2010/main" val="2999804537"/>
      </p:ext>
    </p:extLst>
  </p:cSld>
  <p:clrMapOvr>
    <a:masterClrMapping/>
  </p:clrMapOvr>
  <p:transition spd="slow">
    <p:pull/>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Put “life” in numbers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317" y="2676565"/>
            <a:ext cx="9406958" cy="1895433"/>
          </a:xfrm>
          <a:prstGeom prst="rect">
            <a:avLst/>
          </a:prstGeom>
        </p:spPr>
      </p:pic>
    </p:spTree>
    <p:extLst>
      <p:ext uri="{BB962C8B-B14F-4D97-AF65-F5344CB8AC3E}">
        <p14:creationId xmlns:p14="http://schemas.microsoft.com/office/powerpoint/2010/main" val="727451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142" y="1945343"/>
            <a:ext cx="10001212" cy="1745495"/>
          </a:xfrm>
          <a:prstGeom prst="rect">
            <a:avLst/>
          </a:prstGeom>
        </p:spPr>
      </p:pic>
    </p:spTree>
    <p:extLst>
      <p:ext uri="{BB962C8B-B14F-4D97-AF65-F5344CB8AC3E}">
        <p14:creationId xmlns:p14="http://schemas.microsoft.com/office/powerpoint/2010/main" val="1811876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Find a           number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943" y="2848973"/>
            <a:ext cx="8229751" cy="2180225"/>
          </a:xfrm>
          <a:prstGeom prst="rect">
            <a:avLst/>
          </a:prstGeom>
        </p:spPr>
      </p:pic>
      <p:sp>
        <p:nvSpPr>
          <p:cNvPr id="6" name="TextBox 5"/>
          <p:cNvSpPr txBox="1"/>
          <p:nvPr/>
        </p:nvSpPr>
        <p:spPr>
          <a:xfrm>
            <a:off x="1093695" y="5316071"/>
            <a:ext cx="4222376" cy="369332"/>
          </a:xfrm>
          <a:prstGeom prst="rect">
            <a:avLst/>
          </a:prstGeom>
          <a:noFill/>
        </p:spPr>
        <p:txBody>
          <a:bodyPr wrap="square" rtlCol="0">
            <a:spAutoFit/>
          </a:bodyPr>
          <a:lstStyle/>
          <a:p>
            <a:r>
              <a:rPr lang="en-US" dirty="0" smtClean="0">
                <a:hlinkClick r:id="rId4"/>
              </a:rPr>
              <a:t>Story</a:t>
            </a:r>
            <a:endParaRPr lang="en-US" dirty="0"/>
          </a:p>
        </p:txBody>
      </p:sp>
      <p:sp>
        <p:nvSpPr>
          <p:cNvPr id="7" name="5-Point Star 6"/>
          <p:cNvSpPr/>
          <p:nvPr/>
        </p:nvSpPr>
        <p:spPr>
          <a:xfrm>
            <a:off x="5620871" y="1138517"/>
            <a:ext cx="914400" cy="914400"/>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8676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2250" y="660701"/>
            <a:ext cx="5827198" cy="5327724"/>
          </a:xfrm>
          <a:prstGeom prst="rect">
            <a:avLst/>
          </a:prstGeom>
        </p:spPr>
      </p:pic>
      <p:sp>
        <p:nvSpPr>
          <p:cNvPr id="4" name="TextBox 3"/>
          <p:cNvSpPr txBox="1"/>
          <p:nvPr/>
        </p:nvSpPr>
        <p:spPr>
          <a:xfrm>
            <a:off x="896471" y="923365"/>
            <a:ext cx="3272117" cy="646331"/>
          </a:xfrm>
          <a:prstGeom prst="rect">
            <a:avLst/>
          </a:prstGeom>
          <a:noFill/>
        </p:spPr>
        <p:txBody>
          <a:bodyPr wrap="square" rtlCol="0">
            <a:spAutoFit/>
          </a:bodyPr>
          <a:lstStyle/>
          <a:p>
            <a:r>
              <a:rPr lang="en-US" sz="3600" dirty="0" smtClean="0"/>
              <a:t>However.....</a:t>
            </a:r>
            <a:endParaRPr lang="en-US" sz="3600" dirty="0"/>
          </a:p>
        </p:txBody>
      </p:sp>
    </p:spTree>
    <p:extLst>
      <p:ext uri="{BB962C8B-B14F-4D97-AF65-F5344CB8AC3E}">
        <p14:creationId xmlns:p14="http://schemas.microsoft.com/office/powerpoint/2010/main" val="1600712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p:transition spd="slow">
    <p:pull/>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Content Placeholder 2"/>
          <p:cNvSpPr>
            <a:spLocks noGrp="1"/>
          </p:cNvSpPr>
          <p:nvPr>
            <p:ph sz="half" idx="1"/>
          </p:nvPr>
        </p:nvSpPr>
        <p:spPr/>
        <p:txBody>
          <a:bodyPr>
            <a:normAutofit/>
          </a:bodyPr>
          <a:lstStyle/>
          <a:p>
            <a:r>
              <a:rPr lang="en-US" dirty="0" smtClean="0"/>
              <a:t>Avoid </a:t>
            </a:r>
            <a:r>
              <a:rPr lang="en-US" dirty="0" smtClean="0"/>
              <a:t>too many numbers in the text of the story. Characterize!</a:t>
            </a:r>
          </a:p>
          <a:p>
            <a:r>
              <a:rPr lang="en-US" dirty="0" smtClean="0"/>
              <a:t>Give readers context &amp; detail through graphics</a:t>
            </a:r>
            <a:endParaRPr lang="en-US" dirty="0"/>
          </a:p>
        </p:txBody>
      </p:sp>
      <p:sp>
        <p:nvSpPr>
          <p:cNvPr id="4" name="Content Placeholder 3"/>
          <p:cNvSpPr>
            <a:spLocks noGrp="1"/>
          </p:cNvSpPr>
          <p:nvPr>
            <p:ph sz="half" idx="2"/>
          </p:nvPr>
        </p:nvSpPr>
        <p:spPr/>
        <p:txBody>
          <a:bodyPr>
            <a:normAutofit/>
          </a:bodyPr>
          <a:lstStyle/>
          <a:p>
            <a:r>
              <a:rPr lang="en-US" dirty="0" smtClean="0"/>
              <a:t>Do we have the necessary context? Do we have the “compared to what” answered?</a:t>
            </a:r>
          </a:p>
          <a:p>
            <a:r>
              <a:rPr lang="en-US" dirty="0" smtClean="0"/>
              <a:t>Are we portraying the results honestly and not making too much of it?</a:t>
            </a:r>
            <a:endParaRPr lang="en-US" dirty="0"/>
          </a:p>
        </p:txBody>
      </p:sp>
    </p:spTree>
    <p:extLst>
      <p:ext uri="{BB962C8B-B14F-4D97-AF65-F5344CB8AC3E}">
        <p14:creationId xmlns:p14="http://schemas.microsoft.com/office/powerpoint/2010/main" val="1782728035"/>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lstStyle/>
          <a:p>
            <a:r>
              <a:rPr lang="en-US" dirty="0" smtClean="0"/>
              <a:t>Edit </a:t>
            </a:r>
            <a:r>
              <a:rPr lang="en-US" dirty="0" smtClean="0"/>
              <a:t>the digital content for usability, clarity, style, spelling/grammar and make sure it complements the story</a:t>
            </a:r>
          </a:p>
          <a:p>
            <a:r>
              <a:rPr lang="en-US" dirty="0" smtClean="0"/>
              <a:t>Do the math!</a:t>
            </a:r>
          </a:p>
          <a:p>
            <a:r>
              <a:rPr lang="en-US" dirty="0" smtClean="0"/>
              <a:t>See bulletproofing guides for </a:t>
            </a:r>
            <a:r>
              <a:rPr lang="en-US" dirty="0" smtClean="0"/>
              <a:t>more --- </a:t>
            </a:r>
            <a:r>
              <a:rPr lang="en-US" sz="2800" b="1" dirty="0" smtClean="0"/>
              <a:t>mjwebster.github.io/</a:t>
            </a:r>
            <a:r>
              <a:rPr lang="en-US" sz="2800" b="1" dirty="0" err="1" smtClean="0"/>
              <a:t>DataJ</a:t>
            </a:r>
            <a:endParaRPr lang="en-US" sz="2800" b="1" dirty="0" smtClean="0"/>
          </a:p>
          <a:p>
            <a:endParaRPr lang="en-US" dirty="0"/>
          </a:p>
        </p:txBody>
      </p:sp>
    </p:spTree>
    <p:extLst>
      <p:ext uri="{BB962C8B-B14F-4D97-AF65-F5344CB8AC3E}">
        <p14:creationId xmlns:p14="http://schemas.microsoft.com/office/powerpoint/2010/main" val="2028279643"/>
      </p:ext>
    </p:extLst>
  </p:cSld>
  <p:clrMapOvr>
    <a:masterClrMapping/>
  </p:clrMapOvr>
  <p:transition spd="slow">
    <p:pull/>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Minimum skills for reporters</a:t>
            </a:r>
            <a:endParaRPr lang="en-US" dirty="0"/>
          </a:p>
        </p:txBody>
      </p:sp>
      <p:sp>
        <p:nvSpPr>
          <p:cNvPr id="5" name="Content Placeholder 4"/>
          <p:cNvSpPr>
            <a:spLocks noGrp="1"/>
          </p:cNvSpPr>
          <p:nvPr>
            <p:ph idx="1"/>
          </p:nvPr>
        </p:nvSpPr>
        <p:spPr/>
        <p:txBody>
          <a:bodyPr>
            <a:normAutofit lnSpcReduction="10000"/>
          </a:bodyPr>
          <a:lstStyle/>
          <a:p>
            <a:r>
              <a:rPr lang="en-US" dirty="0" smtClean="0"/>
              <a:t>Data state of mind</a:t>
            </a:r>
          </a:p>
          <a:p>
            <a:r>
              <a:rPr lang="en-US" dirty="0" smtClean="0"/>
              <a:t>Comfortable with spreadsheets (Excel, Google Spreadsheets)</a:t>
            </a:r>
          </a:p>
          <a:p>
            <a:r>
              <a:rPr lang="en-US" dirty="0" smtClean="0"/>
              <a:t>Uses numbers appropriately (rates, adjusting for inflation, etc.)</a:t>
            </a:r>
            <a:endParaRPr lang="en-US" dirty="0" smtClean="0"/>
          </a:p>
          <a:p>
            <a:r>
              <a:rPr lang="en-US" dirty="0" smtClean="0"/>
              <a:t>Able to request database-friendly formatted data via public records laws</a:t>
            </a:r>
          </a:p>
          <a:p>
            <a:r>
              <a:rPr lang="en-US" dirty="0" smtClean="0"/>
              <a:t>Able to pull data out of a PDF (Tabula, </a:t>
            </a:r>
            <a:r>
              <a:rPr lang="en-US" dirty="0" err="1" smtClean="0"/>
              <a:t>CometDocs</a:t>
            </a:r>
            <a:r>
              <a:rPr lang="en-US" dirty="0" smtClean="0"/>
              <a:t>, ABBY)</a:t>
            </a:r>
          </a:p>
          <a:p>
            <a:r>
              <a:rPr lang="en-US" dirty="0" smtClean="0"/>
              <a:t>Able </a:t>
            </a:r>
            <a:r>
              <a:rPr lang="en-US" dirty="0"/>
              <a:t>to make some simple graphics for internal use or possibly </a:t>
            </a:r>
            <a:r>
              <a:rPr lang="en-US" dirty="0" smtClean="0"/>
              <a:t>online (Excel charts, Google Charts, </a:t>
            </a:r>
            <a:r>
              <a:rPr lang="en-US" dirty="0" err="1" smtClean="0"/>
              <a:t>DataWrapper</a:t>
            </a:r>
            <a:r>
              <a:rPr lang="en-US" dirty="0" smtClean="0"/>
              <a:t>, Google Fusion Tables)</a:t>
            </a:r>
            <a:endParaRPr lang="en-US" dirty="0"/>
          </a:p>
          <a:p>
            <a:endParaRPr lang="en-US" dirty="0"/>
          </a:p>
        </p:txBody>
      </p:sp>
    </p:spTree>
    <p:extLst>
      <p:ext uri="{BB962C8B-B14F-4D97-AF65-F5344CB8AC3E}">
        <p14:creationId xmlns:p14="http://schemas.microsoft.com/office/powerpoint/2010/main" val="2200916890"/>
      </p:ext>
    </p:extLst>
  </p:cSld>
  <p:clrMapOvr>
    <a:masterClrMapping/>
  </p:clrMapOvr>
  <p:transition spd="slow">
    <p:pull/>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897" y="502025"/>
            <a:ext cx="9826115" cy="5818094"/>
          </a:xfrm>
          <a:prstGeom prst="rect">
            <a:avLst/>
          </a:prstGeom>
        </p:spPr>
      </p:pic>
    </p:spTree>
    <p:extLst>
      <p:ext uri="{BB962C8B-B14F-4D97-AF65-F5344CB8AC3E}">
        <p14:creationId xmlns:p14="http://schemas.microsoft.com/office/powerpoint/2010/main" val="17516327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endParaRPr lang="en-US" dirty="0"/>
          </a:p>
        </p:txBody>
      </p:sp>
      <p:sp>
        <p:nvSpPr>
          <p:cNvPr id="3" name="Content Placeholder 2"/>
          <p:cNvSpPr>
            <a:spLocks noGrp="1"/>
          </p:cNvSpPr>
          <p:nvPr>
            <p:ph idx="1"/>
          </p:nvPr>
        </p:nvSpPr>
        <p:spPr/>
        <p:txBody>
          <a:bodyPr/>
          <a:lstStyle/>
          <a:p>
            <a:r>
              <a:rPr lang="en-US" dirty="0" smtClean="0"/>
              <a:t>Proficient and very comfortable with spreadsheets</a:t>
            </a:r>
          </a:p>
          <a:p>
            <a:r>
              <a:rPr lang="en-US" dirty="0" smtClean="0"/>
              <a:t>Able to clean data (</a:t>
            </a:r>
            <a:r>
              <a:rPr lang="en-US" dirty="0" err="1" smtClean="0"/>
              <a:t>OpenRefine</a:t>
            </a:r>
            <a:r>
              <a:rPr lang="en-US" dirty="0" smtClean="0"/>
              <a:t>)</a:t>
            </a:r>
          </a:p>
          <a:p>
            <a:r>
              <a:rPr lang="en-US" dirty="0"/>
              <a:t>Make data visualizations or simple interactive </a:t>
            </a:r>
            <a:r>
              <a:rPr lang="en-US" dirty="0" smtClean="0"/>
              <a:t>maps </a:t>
            </a:r>
            <a:r>
              <a:rPr lang="en-US" dirty="0" smtClean="0"/>
              <a:t>(Tableau, </a:t>
            </a:r>
            <a:r>
              <a:rPr lang="en-US" dirty="0" smtClean="0"/>
              <a:t>Google Fusion Tables, </a:t>
            </a:r>
            <a:r>
              <a:rPr lang="en-US" dirty="0" err="1" smtClean="0"/>
              <a:t>CartoDB</a:t>
            </a:r>
            <a:r>
              <a:rPr lang="en-US" dirty="0" smtClean="0"/>
              <a:t>)</a:t>
            </a:r>
            <a:endParaRPr lang="en-US" dirty="0"/>
          </a:p>
          <a:p>
            <a:endParaRPr lang="en-US" dirty="0"/>
          </a:p>
        </p:txBody>
      </p:sp>
    </p:spTree>
    <p:extLst>
      <p:ext uri="{BB962C8B-B14F-4D97-AF65-F5344CB8AC3E}">
        <p14:creationId xmlns:p14="http://schemas.microsoft.com/office/powerpoint/2010/main" val="3798883811"/>
      </p:ext>
    </p:extLst>
  </p:cSld>
  <p:clrMapOvr>
    <a:masterClrMapping/>
  </p:clrMapOvr>
  <p:transition spd="slow">
    <p:pull/>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8907" y="1201271"/>
            <a:ext cx="7610039" cy="5199530"/>
          </a:xfrm>
          <a:prstGeom prst="rect">
            <a:avLst/>
          </a:prstGeom>
        </p:spPr>
      </p:pic>
      <p:sp>
        <p:nvSpPr>
          <p:cNvPr id="3" name="TextBox 2"/>
          <p:cNvSpPr txBox="1"/>
          <p:nvPr/>
        </p:nvSpPr>
        <p:spPr>
          <a:xfrm>
            <a:off x="3406588" y="609600"/>
            <a:ext cx="5486400" cy="461665"/>
          </a:xfrm>
          <a:prstGeom prst="rect">
            <a:avLst/>
          </a:prstGeom>
          <a:noFill/>
        </p:spPr>
        <p:txBody>
          <a:bodyPr wrap="square" rtlCol="0">
            <a:spAutoFit/>
          </a:bodyPr>
          <a:lstStyle/>
          <a:p>
            <a:r>
              <a:rPr lang="en-US" sz="2400" dirty="0" smtClean="0"/>
              <a:t>Tableau Public visualization software</a:t>
            </a:r>
            <a:endParaRPr lang="en-US" sz="2400" dirty="0"/>
          </a:p>
        </p:txBody>
      </p:sp>
    </p:spTree>
    <p:extLst>
      <p:ext uri="{BB962C8B-B14F-4D97-AF65-F5344CB8AC3E}">
        <p14:creationId xmlns:p14="http://schemas.microsoft.com/office/powerpoint/2010/main" val="4148371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911" y="618731"/>
            <a:ext cx="6801800" cy="5620535"/>
          </a:xfrm>
          <a:prstGeom prst="rect">
            <a:avLst/>
          </a:prstGeom>
        </p:spPr>
      </p:pic>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spTree>
    <p:extLst>
      <p:ext uri="{BB962C8B-B14F-4D97-AF65-F5344CB8AC3E}">
        <p14:creationId xmlns:p14="http://schemas.microsoft.com/office/powerpoint/2010/main" val="1675162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9" y="947264"/>
            <a:ext cx="10058400" cy="4449865"/>
          </a:xfrm>
          <a:prstGeom prst="rect">
            <a:avLst/>
          </a:prstGeom>
        </p:spPr>
      </p:pic>
    </p:spTree>
    <p:extLst>
      <p:ext uri="{BB962C8B-B14F-4D97-AF65-F5344CB8AC3E}">
        <p14:creationId xmlns:p14="http://schemas.microsoft.com/office/powerpoint/2010/main" val="1614488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693" y="1147708"/>
            <a:ext cx="7987381" cy="5118282"/>
          </a:xfrm>
          <a:prstGeom prst="rect">
            <a:avLst/>
          </a:prstGeom>
        </p:spPr>
      </p:pic>
      <p:sp>
        <p:nvSpPr>
          <p:cNvPr id="3" name="TextBox 2"/>
          <p:cNvSpPr txBox="1"/>
          <p:nvPr/>
        </p:nvSpPr>
        <p:spPr>
          <a:xfrm>
            <a:off x="3827843" y="570148"/>
            <a:ext cx="4096870" cy="523220"/>
          </a:xfrm>
          <a:prstGeom prst="rect">
            <a:avLst/>
          </a:prstGeom>
          <a:noFill/>
        </p:spPr>
        <p:txBody>
          <a:bodyPr wrap="square" rtlCol="0">
            <a:spAutoFit/>
          </a:bodyPr>
          <a:lstStyle/>
          <a:p>
            <a:r>
              <a:rPr lang="en-US" sz="2800" dirty="0" err="1" smtClean="0"/>
              <a:t>OpenRefine</a:t>
            </a:r>
            <a:endParaRPr lang="en-US" dirty="0" smtClean="0"/>
          </a:p>
        </p:txBody>
      </p:sp>
    </p:spTree>
    <p:extLst>
      <p:ext uri="{BB962C8B-B14F-4D97-AF65-F5344CB8AC3E}">
        <p14:creationId xmlns:p14="http://schemas.microsoft.com/office/powerpoint/2010/main" val="544184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advanced...</a:t>
            </a:r>
            <a:endParaRPr lang="en-US" dirty="0"/>
          </a:p>
        </p:txBody>
      </p:sp>
      <p:sp>
        <p:nvSpPr>
          <p:cNvPr id="3" name="Content Placeholder 2"/>
          <p:cNvSpPr>
            <a:spLocks noGrp="1"/>
          </p:cNvSpPr>
          <p:nvPr>
            <p:ph idx="1"/>
          </p:nvPr>
        </p:nvSpPr>
        <p:spPr/>
        <p:txBody>
          <a:bodyPr/>
          <a:lstStyle/>
          <a:p>
            <a:r>
              <a:rPr lang="en-US" dirty="0" smtClean="0"/>
              <a:t>Analyze data in a database manager (such as Access, SQLite)</a:t>
            </a:r>
          </a:p>
          <a:p>
            <a:r>
              <a:rPr lang="en-US" dirty="0" smtClean="0"/>
              <a:t>Scrape data from a web page (various free tools)</a:t>
            </a:r>
          </a:p>
          <a:p>
            <a:r>
              <a:rPr lang="en-US" dirty="0" smtClean="0"/>
              <a:t>Analyze data using GIS software (ArcGIS or QGIS)</a:t>
            </a:r>
            <a:endParaRPr lang="en-US" dirty="0"/>
          </a:p>
        </p:txBody>
      </p:sp>
    </p:spTree>
    <p:extLst>
      <p:ext uri="{BB962C8B-B14F-4D97-AF65-F5344CB8AC3E}">
        <p14:creationId xmlns:p14="http://schemas.microsoft.com/office/powerpoint/2010/main" val="4056783711"/>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p:transition spd="slow">
    <p:pull/>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Very advanced...</a:t>
            </a:r>
            <a:endParaRPr lang="en-US" dirty="0"/>
          </a:p>
        </p:txBody>
      </p:sp>
      <p:sp>
        <p:nvSpPr>
          <p:cNvPr id="3" name="Content Placeholder 2"/>
          <p:cNvSpPr>
            <a:spLocks noGrp="1"/>
          </p:cNvSpPr>
          <p:nvPr>
            <p:ph idx="1"/>
          </p:nvPr>
        </p:nvSpPr>
        <p:spPr/>
        <p:txBody>
          <a:bodyPr/>
          <a:lstStyle/>
          <a:p>
            <a:r>
              <a:rPr lang="en-US" dirty="0" smtClean="0"/>
              <a:t>Able to do statistical analysis, i.e. regression (SPSS or R)</a:t>
            </a:r>
          </a:p>
          <a:p>
            <a:r>
              <a:rPr lang="en-US" dirty="0" smtClean="0"/>
              <a:t>Able to write scripts to clean, scrape or process data (Python or other scripting languages)</a:t>
            </a:r>
            <a:endParaRPr lang="en-US" dirty="0"/>
          </a:p>
        </p:txBody>
      </p:sp>
    </p:spTree>
    <p:extLst>
      <p:ext uri="{BB962C8B-B14F-4D97-AF65-F5344CB8AC3E}">
        <p14:creationId xmlns:p14="http://schemas.microsoft.com/office/powerpoint/2010/main" val="2714247537"/>
      </p:ext>
    </p:extLst>
  </p:cSld>
  <p:clrMapOvr>
    <a:masterClrMapping/>
  </p:clrMapOvr>
  <p:transition spd="slow">
    <p:pull/>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a:t>Read </a:t>
            </a:r>
            <a:r>
              <a:rPr lang="en-US" dirty="0">
                <a:hlinkClick r:id="rId2"/>
              </a:rPr>
              <a:t>“Data Literacy” </a:t>
            </a:r>
            <a:r>
              <a:rPr lang="en-US" dirty="0" smtClean="0"/>
              <a:t>book by David Herzog</a:t>
            </a:r>
            <a:endParaRPr lang="en-US" dirty="0"/>
          </a:p>
          <a:p>
            <a:r>
              <a:rPr lang="en-US" dirty="0" smtClean="0"/>
              <a:t>My training materials: </a:t>
            </a:r>
            <a:r>
              <a:rPr lang="en-US" sz="3200" b="1" dirty="0" smtClean="0"/>
              <a:t>mjwebster.github.io/</a:t>
            </a:r>
            <a:r>
              <a:rPr lang="en-US" sz="3200" b="1" dirty="0" err="1" smtClean="0"/>
              <a:t>DataJ</a:t>
            </a:r>
            <a:endParaRPr lang="en-US" sz="3200" b="1" dirty="0"/>
          </a:p>
          <a:p>
            <a:pPr marL="0" indent="0">
              <a:buNone/>
            </a:pPr>
            <a:endParaRPr lang="en-US" dirty="0"/>
          </a:p>
        </p:txBody>
      </p:sp>
    </p:spTree>
    <p:extLst>
      <p:ext uri="{BB962C8B-B14F-4D97-AF65-F5344CB8AC3E}">
        <p14:creationId xmlns:p14="http://schemas.microsoft.com/office/powerpoint/2010/main" val="7622525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Upcoming/proposed training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SCHEDULED: Data state of mind</a:t>
            </a:r>
          </a:p>
          <a:p>
            <a:r>
              <a:rPr lang="en-US" dirty="0" smtClean="0"/>
              <a:t>SCHEDULED: Using numbers without fear</a:t>
            </a:r>
          </a:p>
          <a:p>
            <a:r>
              <a:rPr lang="en-US" dirty="0" smtClean="0"/>
              <a:t>Best practices for requesting data</a:t>
            </a:r>
          </a:p>
          <a:p>
            <a:r>
              <a:rPr lang="en-US" dirty="0" smtClean="0"/>
              <a:t>Some version of Excel sessions (beginner, refresher, advanced)</a:t>
            </a:r>
          </a:p>
          <a:p>
            <a:r>
              <a:rPr lang="en-US" dirty="0" smtClean="0"/>
              <a:t>Using Tableau to make data visualizations</a:t>
            </a:r>
          </a:p>
          <a:p>
            <a:r>
              <a:rPr lang="en-US" dirty="0" smtClean="0"/>
              <a:t>Using data on a beat</a:t>
            </a:r>
          </a:p>
          <a:p>
            <a:r>
              <a:rPr lang="en-US" dirty="0" smtClean="0"/>
              <a:t>I have a lot of self-guided training materials on other topics, as well.</a:t>
            </a:r>
          </a:p>
          <a:p>
            <a:endParaRPr lang="en-US" dirty="0"/>
          </a:p>
        </p:txBody>
      </p:sp>
    </p:spTree>
    <p:extLst>
      <p:ext uri="{BB962C8B-B14F-4D97-AF65-F5344CB8AC3E}">
        <p14:creationId xmlns:p14="http://schemas.microsoft.com/office/powerpoint/2010/main" val="1329412148"/>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a:t>
            </a:r>
            <a:r>
              <a:rPr lang="en-US" dirty="0" smtClean="0"/>
              <a:t>Hargarten will </a:t>
            </a:r>
            <a:r>
              <a:rPr lang="en-US" dirty="0" smtClean="0"/>
              <a:t>work as </a:t>
            </a:r>
            <a:r>
              <a:rPr lang="en-US" dirty="0" smtClean="0"/>
              <a:t>partners </a:t>
            </a:r>
            <a:r>
              <a:rPr lang="en-US" dirty="0" smtClean="0"/>
              <a:t>with reporters in producing any data-driven content.</a:t>
            </a:r>
          </a:p>
          <a:p>
            <a:r>
              <a:rPr lang="en-US" dirty="0" smtClean="0"/>
              <a:t>Contact us as early in the process as possible! The day before/of publication is unacceptable unless it’s big breaking news and crucial that we use data.</a:t>
            </a:r>
            <a:endParaRPr lang="en-US" dirty="0"/>
          </a:p>
        </p:txBody>
      </p:sp>
    </p:spTree>
    <p:extLst>
      <p:ext uri="{BB962C8B-B14F-4D97-AF65-F5344CB8AC3E}">
        <p14:creationId xmlns:p14="http://schemas.microsoft.com/office/powerpoint/2010/main" val="3868778993"/>
      </p:ext>
    </p:extLst>
  </p:cSld>
  <p:clrMapOvr>
    <a:masterClrMapping/>
  </p:clrMapOvr>
  <p:transition spd="slow">
    <p:pull/>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15" y="1393339"/>
            <a:ext cx="3433494" cy="4440653"/>
          </a:xfrm>
          <a:prstGeom prst="rect">
            <a:avLst/>
          </a:prstGeom>
        </p:spPr>
      </p:pic>
      <p:sp>
        <p:nvSpPr>
          <p:cNvPr id="2" name="Rectangle 1"/>
          <p:cNvSpPr/>
          <p:nvPr/>
        </p:nvSpPr>
        <p:spPr>
          <a:xfrm>
            <a:off x="2240622" y="841793"/>
            <a:ext cx="8391519" cy="830997"/>
          </a:xfrm>
          <a:prstGeom prst="rect">
            <a:avLst/>
          </a:prstGeom>
        </p:spPr>
        <p:txBody>
          <a:bodyPr wrap="square">
            <a:spAutoFit/>
          </a:bodyPr>
          <a:lstStyle/>
          <a:p>
            <a:r>
              <a:rPr lang="en-US" sz="4800" b="1" dirty="0"/>
              <a:t>mjwebster.github.io/</a:t>
            </a:r>
            <a:r>
              <a:rPr lang="en-US" sz="4800" b="1" dirty="0" err="1"/>
              <a:t>DataJ</a:t>
            </a:r>
            <a:endParaRPr lang="en-US" sz="4800" b="1" dirty="0"/>
          </a:p>
        </p:txBody>
      </p:sp>
    </p:spTree>
    <p:extLst>
      <p:ext uri="{BB962C8B-B14F-4D97-AF65-F5344CB8AC3E}">
        <p14:creationId xmlns:p14="http://schemas.microsoft.com/office/powerpoint/2010/main" val="3810492104"/>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p:transition spd="slow">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p:transition spd="slow">
    <p:pull/>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7374</TotalTime>
  <Words>3590</Words>
  <Application>Microsoft Office PowerPoint</Application>
  <PresentationFormat>Custom</PresentationFormat>
  <Paragraphs>265</Paragraphs>
  <Slides>54</Slides>
  <Notes>32</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Organic</vt:lpstr>
      <vt:lpstr>Data journalism for editors</vt:lpstr>
      <vt:lpstr>What is data journalism?</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Managing/Editing data journalism</vt:lpstr>
      <vt:lpstr>Beat development</vt:lpstr>
      <vt:lpstr>Ideas</vt:lpstr>
      <vt:lpstr>PowerPoint Presentation</vt:lpstr>
      <vt:lpstr>PowerPoint Presentation</vt:lpstr>
      <vt:lpstr>PowerPoint Presentation</vt:lpstr>
      <vt:lpstr>PowerPoint Presentation</vt:lpstr>
      <vt:lpstr>PowerPoint Presentation</vt:lpstr>
      <vt:lpstr>Better beat reporting</vt:lpstr>
      <vt:lpstr>Put big events into context</vt:lpstr>
      <vt:lpstr>Engage readers</vt:lpstr>
      <vt:lpstr>Should we use data analysis?</vt:lpstr>
      <vt:lpstr>How long will it take?</vt:lpstr>
      <vt:lpstr>Requesting data</vt:lpstr>
      <vt:lpstr>The data has arrived!</vt:lpstr>
      <vt:lpstr>Questions you should be asking...</vt:lpstr>
      <vt:lpstr>Analysis</vt:lpstr>
      <vt:lpstr>The findings</vt:lpstr>
      <vt:lpstr>Put “life” in numbers</vt:lpstr>
      <vt:lpstr>PowerPoint Presentation</vt:lpstr>
      <vt:lpstr>Find a           number</vt:lpstr>
      <vt:lpstr>PowerPoint Presentation</vt:lpstr>
      <vt:lpstr>Other things to consider...</vt:lpstr>
      <vt:lpstr>Editing</vt:lpstr>
      <vt:lpstr>Minimum skills for reporters</vt:lpstr>
      <vt:lpstr>PowerPoint Presentation</vt:lpstr>
      <vt:lpstr>Better.... </vt:lpstr>
      <vt:lpstr>PowerPoint Presentation</vt:lpstr>
      <vt:lpstr>PowerPoint Presentation</vt:lpstr>
      <vt:lpstr>PowerPoint Presentation</vt:lpstr>
      <vt:lpstr>PowerPoint Presentation</vt:lpstr>
      <vt:lpstr>More advanced...</vt:lpstr>
      <vt:lpstr>Very advanced...</vt:lpstr>
      <vt:lpstr>Last thoughts....</vt:lpstr>
      <vt:lpstr>Upcoming/proposed training</vt:lpstr>
      <vt:lpstr>Tapping newsroom data resources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94</cp:revision>
  <dcterms:created xsi:type="dcterms:W3CDTF">2014-03-11T21:30:05Z</dcterms:created>
  <dcterms:modified xsi:type="dcterms:W3CDTF">2015-04-24T15:45:14Z</dcterms:modified>
</cp:coreProperties>
</file>